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6" r:id="rId4"/>
    <p:sldId id="288" r:id="rId5"/>
    <p:sldId id="289" r:id="rId6"/>
    <p:sldId id="299" r:id="rId7"/>
    <p:sldId id="290" r:id="rId8"/>
    <p:sldId id="300" r:id="rId9"/>
    <p:sldId id="293" r:id="rId10"/>
    <p:sldId id="301" r:id="rId11"/>
    <p:sldId id="302" r:id="rId12"/>
    <p:sldId id="294" r:id="rId13"/>
    <p:sldId id="295" r:id="rId14"/>
    <p:sldId id="297" r:id="rId15"/>
    <p:sldId id="306" r:id="rId16"/>
    <p:sldId id="272" r:id="rId17"/>
    <p:sldId id="303" r:id="rId18"/>
    <p:sldId id="271" r:id="rId19"/>
    <p:sldId id="273" r:id="rId20"/>
    <p:sldId id="304" r:id="rId21"/>
    <p:sldId id="275" r:id="rId22"/>
    <p:sldId id="276" r:id="rId23"/>
    <p:sldId id="305" r:id="rId24"/>
    <p:sldId id="274" r:id="rId25"/>
    <p:sldId id="298" r:id="rId26"/>
    <p:sldId id="292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5C899-D94F-7D46-B594-C1ABC82DBD78}" type="datetimeFigureOut">
              <a:rPr lang="cs-CZ" smtClean="0"/>
              <a:t>10.04.2018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D2078-D351-AC4A-9EE3-FD823847889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356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523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38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485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18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1486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D2078-D351-AC4A-9EE3-FD823847889C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176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CAA9-96B5-3F44-8A42-6EEA579E4FCD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Přetáhněte obrázek na zástupný symbol nebo klikněte na ikonu pro přidání.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B585-F258-124F-BF7F-FA207A78F0F2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titu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C75C-B480-A040-9D29-6C5EF76D9131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46FB-3663-324F-AA98-002615AED444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4C2B-6E82-D64E-856C-3232E0DCFB45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AD05-184E-964C-B1C5-0655002530B6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DCF0A-7AEA-A34F-B7C0-F6B9FF3A3646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DF92-8455-E84E-879C-71323DEF0ADF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ED42-00BF-3C45-8E36-A23DE53A8289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BBEC-19BE-5C49-BA0D-CF19E5B9B00E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88CD-723A-8B40-89D7-89660B3DD48D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04A87-6492-9A48-9499-30EDE7034375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920A-F3B2-0642-BA2E-597E2BA2EB95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58EC-3233-5446-BD35-5BD03E3B392A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C062-09BC-624D-9A51-18C9FAD2F1D8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20B1-C1EC-5C4E-944B-F4F6A88A080C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Přetáhněte obrázek na zástupný symbol nebo klikněte na ikonu pro přidání.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0330-CF02-7D4F-B4D9-CB68A09CF1DF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CF23EE-C21C-644B-BBE9-CAEDE10E2CFC}" type="datetime1">
              <a:rPr lang="cs-CZ" smtClean="0"/>
              <a:t>10.04.2018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@</a:t>
            </a:r>
            <a:r>
              <a:rPr lang="cs-CZ" dirty="0" err="1"/>
              <a:t>FabLab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637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752599"/>
          </a:xfrm>
        </p:spPr>
        <p:txBody>
          <a:bodyPr/>
          <a:lstStyle/>
          <a:p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E4382ED9-6E2B-A64A-8E2E-29AAC65EAF8A}"/>
              </a:ext>
            </a:extLst>
          </p:cNvPr>
          <p:cNvSpPr/>
          <p:nvPr/>
        </p:nvSpPr>
        <p:spPr>
          <a:xfrm>
            <a:off x="2785756" y="6488668"/>
            <a:ext cx="81661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dirty="0"/>
              <a:t>http://navody.arduino-shop.cz/navody-k-produktum/senzor-bme280-mereni-teploty-relativni-vlhkosti-a-barometrickeho-tlaku.html</a:t>
            </a:r>
          </a:p>
        </p:txBody>
      </p:sp>
      <p:pic>
        <p:nvPicPr>
          <p:cNvPr id="2050" name="Picture 2" descr="BME280">
            <a:extLst>
              <a:ext uri="{FF2B5EF4-FFF2-40B4-BE49-F238E27FC236}">
                <a16:creationId xmlns:a16="http://schemas.microsoft.com/office/drawing/2014/main" id="{7D6B1012-09ED-4C19-89CB-7FF66619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80" y="1226536"/>
            <a:ext cx="2414864" cy="14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héma zapojení BME280">
            <a:extLst>
              <a:ext uri="{FF2B5EF4-FFF2-40B4-BE49-F238E27FC236}">
                <a16:creationId xmlns:a16="http://schemas.microsoft.com/office/drawing/2014/main" id="{1692947B-6AA6-420C-9654-190694BD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318" y="830315"/>
            <a:ext cx="4013705" cy="43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ME280">
            <a:extLst>
              <a:ext uri="{FF2B5EF4-FFF2-40B4-BE49-F238E27FC236}">
                <a16:creationId xmlns:a16="http://schemas.microsoft.com/office/drawing/2014/main" id="{500A9690-3110-4B7A-84FF-8554D0E7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32" y="2438399"/>
            <a:ext cx="4641815" cy="27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43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752599"/>
          </a:xfrm>
        </p:spPr>
        <p:txBody>
          <a:bodyPr/>
          <a:lstStyle/>
          <a:p>
            <a:r>
              <a:rPr lang="cs-CZ" dirty="0"/>
              <a:t>Teplotní senzor DHT11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E4382ED9-6E2B-A64A-8E2E-29AAC65EAF8A}"/>
              </a:ext>
            </a:extLst>
          </p:cNvPr>
          <p:cNvSpPr/>
          <p:nvPr/>
        </p:nvSpPr>
        <p:spPr>
          <a:xfrm>
            <a:off x="2785756" y="6488668"/>
            <a:ext cx="816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http://navody.arduino-shop.cz/navody-k-produktum/teplotni-senzor-dht11.html</a:t>
            </a:r>
          </a:p>
        </p:txBody>
      </p:sp>
      <p:pic>
        <p:nvPicPr>
          <p:cNvPr id="3074" name="Picture 2" descr="Teploměr a vlhkoměr DHT11">
            <a:extLst>
              <a:ext uri="{FF2B5EF4-FFF2-40B4-BE49-F238E27FC236}">
                <a16:creationId xmlns:a16="http://schemas.microsoft.com/office/drawing/2014/main" id="{C7E82230-3EE4-42C0-B877-09456906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55" y="2857819"/>
            <a:ext cx="5388167" cy="30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héma zapojení teploměru a vlhkoměru DHT11">
            <a:extLst>
              <a:ext uri="{FF2B5EF4-FFF2-40B4-BE49-F238E27FC236}">
                <a16:creationId xmlns:a16="http://schemas.microsoft.com/office/drawing/2014/main" id="{A07DF3D7-9000-48B5-BAEE-F7AD0221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849566"/>
            <a:ext cx="5813423" cy="28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12" y="2451100"/>
            <a:ext cx="4197044" cy="1752599"/>
          </a:xfrm>
        </p:spPr>
        <p:txBody>
          <a:bodyPr>
            <a:normAutofit fontScale="90000"/>
          </a:bodyPr>
          <a:lstStyle/>
          <a:p>
            <a:r>
              <a:rPr lang="cs-CZ" dirty="0"/>
              <a:t>SPI komunikační modul</a:t>
            </a:r>
            <a:br>
              <a:rPr lang="cs-CZ" dirty="0"/>
            </a:br>
            <a:r>
              <a:rPr lang="cs-CZ" dirty="0"/>
              <a:t>nRF24L01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E4382ED9-6E2B-A64A-8E2E-29AAC65EAF8A}"/>
              </a:ext>
            </a:extLst>
          </p:cNvPr>
          <p:cNvSpPr/>
          <p:nvPr/>
        </p:nvSpPr>
        <p:spPr>
          <a:xfrm>
            <a:off x="2785755" y="6488668"/>
            <a:ext cx="8717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http://</a:t>
            </a:r>
            <a:r>
              <a:rPr lang="cs-CZ" dirty="0" err="1"/>
              <a:t>navody.arduino-shop.cz</a:t>
            </a:r>
            <a:r>
              <a:rPr lang="cs-CZ" dirty="0"/>
              <a:t>/</a:t>
            </a:r>
            <a:r>
              <a:rPr lang="cs-CZ" dirty="0" err="1"/>
              <a:t>navody</a:t>
            </a:r>
            <a:r>
              <a:rPr lang="cs-CZ" dirty="0"/>
              <a:t>-k-</a:t>
            </a:r>
            <a:r>
              <a:rPr lang="cs-CZ" dirty="0" err="1"/>
              <a:t>produktum</a:t>
            </a:r>
            <a:r>
              <a:rPr lang="cs-CZ" dirty="0"/>
              <a:t>/arduino-wifi-modul-nrf24l01.html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AC9B6A3-8A25-5D4F-8386-7BB7D98D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56" y="165100"/>
            <a:ext cx="70993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752599"/>
          </a:xfrm>
        </p:spPr>
        <p:txBody>
          <a:bodyPr/>
          <a:lstStyle/>
          <a:p>
            <a:r>
              <a:rPr lang="cs-CZ" dirty="0"/>
              <a:t>UART komunikace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E4382ED9-6E2B-A64A-8E2E-29AAC65EAF8A}"/>
              </a:ext>
            </a:extLst>
          </p:cNvPr>
          <p:cNvSpPr/>
          <p:nvPr/>
        </p:nvSpPr>
        <p:spPr>
          <a:xfrm>
            <a:off x="6985000" y="6488668"/>
            <a:ext cx="3966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</a:t>
            </a:r>
            <a:r>
              <a:rPr lang="cs-CZ" dirty="0" err="1"/>
              <a:t>www.arduino.cc</a:t>
            </a:r>
            <a:r>
              <a:rPr lang="cs-CZ" dirty="0"/>
              <a:t>/en/</a:t>
            </a:r>
            <a:r>
              <a:rPr lang="cs-CZ" dirty="0" err="1"/>
              <a:t>Serial</a:t>
            </a:r>
            <a:r>
              <a:rPr lang="cs-CZ" dirty="0"/>
              <a:t>/</a:t>
            </a:r>
            <a:r>
              <a:rPr lang="cs-CZ" dirty="0" err="1"/>
              <a:t>Read</a:t>
            </a:r>
            <a:endParaRPr lang="cs-CZ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A49DF709-2F82-994C-91FA-A84BC91A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3" y="2339975"/>
            <a:ext cx="8026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522510"/>
            <a:ext cx="10018713" cy="1752599"/>
          </a:xfrm>
        </p:spPr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658579"/>
            <a:ext cx="10018713" cy="4572000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Rozšiřovací sběrnice:</a:t>
            </a:r>
          </a:p>
          <a:p>
            <a:pPr lvl="1"/>
            <a:r>
              <a:rPr lang="cs-CZ" dirty="0"/>
              <a:t>SPI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  <a:p>
            <a:pPr lvl="1"/>
            <a:r>
              <a:rPr lang="cs-CZ" dirty="0" err="1"/>
              <a:t>OneWire</a:t>
            </a:r>
            <a:endParaRPr lang="cs-CZ" dirty="0"/>
          </a:p>
          <a:p>
            <a:pPr lvl="1"/>
            <a:r>
              <a:rPr lang="cs-CZ" dirty="0"/>
              <a:t>UART</a:t>
            </a:r>
          </a:p>
          <a:p>
            <a:r>
              <a:rPr lang="cs-CZ" dirty="0"/>
              <a:t>Využití sběrnic: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  <a:p>
            <a:pPr lvl="1"/>
            <a:r>
              <a:rPr lang="cs-CZ" dirty="0"/>
              <a:t>1Wire Teplotní senzor DHT11</a:t>
            </a:r>
          </a:p>
          <a:p>
            <a:pPr lvl="1"/>
            <a:r>
              <a:rPr lang="cs-CZ" dirty="0"/>
              <a:t>SPI komunikační modul </a:t>
            </a:r>
            <a:r>
              <a:rPr lang="cs-CZ" dirty="0" err="1"/>
              <a:t>nRF</a:t>
            </a:r>
            <a:endParaRPr lang="cs-CZ" dirty="0"/>
          </a:p>
          <a:p>
            <a:pPr lvl="1"/>
            <a:r>
              <a:rPr lang="cs-CZ" dirty="0"/>
              <a:t>UART komunikace s PC / jinou deskou</a:t>
            </a:r>
          </a:p>
          <a:p>
            <a:r>
              <a:rPr lang="cs-CZ" b="1" dirty="0"/>
              <a:t>Praktická část - blikání LED diody, tlačítko, potenciometr</a:t>
            </a:r>
          </a:p>
          <a:p>
            <a:r>
              <a:rPr lang="cs-CZ" dirty="0"/>
              <a:t>Arduino knihovny - import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8AF347-9A62-4271-9B56-1A2B376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Použití nepájivého kontaktního pole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61FB74F-6AEF-4443-9AD9-E0E730BA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 descr="VÃ½sledek obrÃ¡zku pro nepÃ¡jivÃ© pole">
            <a:extLst>
              <a:ext uri="{FF2B5EF4-FFF2-40B4-BE49-F238E27FC236}">
                <a16:creationId xmlns:a16="http://schemas.microsoft.com/office/drawing/2014/main" id="{08330C42-0484-4372-BD98-75D911E5C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19" y="2898777"/>
            <a:ext cx="8790896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93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2" y="129619"/>
            <a:ext cx="6123119" cy="1752599"/>
          </a:xfrm>
        </p:spPr>
        <p:txBody>
          <a:bodyPr/>
          <a:lstStyle/>
          <a:p>
            <a:r>
              <a:rPr lang="cs-CZ" dirty="0"/>
              <a:t>První program </a:t>
            </a:r>
            <a:r>
              <a:rPr lang="mr-IN" dirty="0"/>
              <a:t>–</a:t>
            </a:r>
            <a:r>
              <a:rPr lang="cs-CZ" dirty="0"/>
              <a:t> blikání LED diody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7499" y="685800"/>
            <a:ext cx="4024860" cy="5860198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47" y="2438399"/>
            <a:ext cx="3879784" cy="40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AB2F4F5-7BA7-4DFD-96B9-502E0BCE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1B9A79AA-6749-4709-980A-AAAAD1A4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26" y="0"/>
            <a:ext cx="583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8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0" y="129618"/>
            <a:ext cx="6123120" cy="1752599"/>
          </a:xfrm>
        </p:spPr>
        <p:txBody>
          <a:bodyPr/>
          <a:lstStyle/>
          <a:p>
            <a:r>
              <a:rPr lang="cs-CZ" dirty="0"/>
              <a:t>První program </a:t>
            </a:r>
            <a:r>
              <a:rPr lang="mr-IN" dirty="0"/>
              <a:t>–</a:t>
            </a:r>
            <a:r>
              <a:rPr lang="cs-CZ" dirty="0"/>
              <a:t> blikání LED diody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772239"/>
            <a:ext cx="10018713" cy="40189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cs-CZ" dirty="0"/>
              <a:t>// Blink</a:t>
            </a:r>
          </a:p>
          <a:p>
            <a:pPr marL="0" indent="0">
              <a:buNone/>
            </a:pPr>
            <a:r>
              <a:rPr lang="cs-CZ" dirty="0" err="1"/>
              <a:t>void</a:t>
            </a:r>
            <a:r>
              <a:rPr lang="cs-CZ" dirty="0"/>
              <a:t> setup() {</a:t>
            </a:r>
          </a:p>
          <a:p>
            <a:pPr marL="0" indent="0">
              <a:buNone/>
            </a:pPr>
            <a:r>
              <a:rPr lang="cs-CZ" dirty="0"/>
              <a:t>	// nastavení pinu 13 jako výstupní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err="1"/>
              <a:t>pinMode</a:t>
            </a:r>
            <a:r>
              <a:rPr lang="cs-CZ" dirty="0"/>
              <a:t>(13, OUTPUT);</a:t>
            </a:r>
          </a:p>
          <a:p>
            <a:pPr marL="0" indent="0">
              <a:buNone/>
            </a:pPr>
            <a:r>
              <a:rPr lang="cs-CZ" dirty="0"/>
              <a:t>}</a:t>
            </a:r>
          </a:p>
          <a:p>
            <a:pPr marL="0" indent="0">
              <a:buNone/>
            </a:pPr>
            <a:r>
              <a:rPr lang="cs-CZ" dirty="0" err="1"/>
              <a:t>void</a:t>
            </a:r>
            <a:r>
              <a:rPr lang="cs-CZ" dirty="0"/>
              <a:t> loop() {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err="1"/>
              <a:t>digitalWrite</a:t>
            </a:r>
            <a:r>
              <a:rPr lang="cs-CZ" dirty="0"/>
              <a:t>(13, HIGH);	// zapne LED diodu </a:t>
            </a:r>
            <a:r>
              <a:rPr lang="mr-IN" dirty="0"/>
              <a:t>–</a:t>
            </a:r>
            <a:r>
              <a:rPr lang="cs-CZ" dirty="0"/>
              <a:t> přivedení logické 1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err="1"/>
              <a:t>delay</a:t>
            </a:r>
            <a:r>
              <a:rPr lang="cs-CZ" dirty="0"/>
              <a:t>(1000);				// vyčká 1000 </a:t>
            </a:r>
            <a:r>
              <a:rPr lang="cs-CZ" dirty="0" err="1"/>
              <a:t>ms</a:t>
            </a:r>
            <a:r>
              <a:rPr lang="cs-CZ" dirty="0"/>
              <a:t> = 1 sekundu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err="1"/>
              <a:t>digitalWrite</a:t>
            </a:r>
            <a:r>
              <a:rPr lang="cs-CZ" dirty="0"/>
              <a:t>(13, LOW);	// vypne LED diodu </a:t>
            </a:r>
            <a:r>
              <a:rPr lang="mr-IN" dirty="0"/>
              <a:t>–</a:t>
            </a:r>
            <a:r>
              <a:rPr lang="cs-CZ" dirty="0"/>
              <a:t> přivedení logické 0</a:t>
            </a:r>
          </a:p>
          <a:p>
            <a:pPr marL="0" indent="0">
              <a:buNone/>
            </a:pPr>
            <a:r>
              <a:rPr lang="cs-CZ" dirty="0"/>
              <a:t>	</a:t>
            </a:r>
            <a:r>
              <a:rPr lang="cs-CZ" dirty="0" err="1"/>
              <a:t>delay</a:t>
            </a:r>
            <a:r>
              <a:rPr lang="cs-CZ" dirty="0"/>
              <a:t>(1000);				// vyčká 1000 </a:t>
            </a:r>
            <a:r>
              <a:rPr lang="cs-CZ" dirty="0" err="1"/>
              <a:t>ms</a:t>
            </a:r>
            <a:r>
              <a:rPr lang="cs-CZ" dirty="0"/>
              <a:t> = 1 sekundu</a:t>
            </a:r>
            <a:br>
              <a:rPr lang="cs-CZ" dirty="0"/>
            </a:br>
            <a:r>
              <a:rPr lang="cs-CZ" dirty="0"/>
              <a:t>}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3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0" y="139046"/>
            <a:ext cx="10018713" cy="761731"/>
          </a:xfrm>
        </p:spPr>
        <p:txBody>
          <a:bodyPr/>
          <a:lstStyle/>
          <a:p>
            <a:r>
              <a:rPr lang="cs-CZ" dirty="0"/>
              <a:t>Tlačítko</a:t>
            </a:r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666" y="1960113"/>
            <a:ext cx="5467350" cy="3124200"/>
          </a:xfrm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3006F2A-46E1-F844-B51F-32D4DED5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91" y="1180831"/>
            <a:ext cx="50577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522510"/>
            <a:ext cx="10018713" cy="1752599"/>
          </a:xfrm>
        </p:spPr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658579"/>
            <a:ext cx="10018713" cy="4572000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Rozšiřovací sběrnice:</a:t>
            </a:r>
          </a:p>
          <a:p>
            <a:pPr lvl="1"/>
            <a:r>
              <a:rPr lang="cs-CZ" dirty="0"/>
              <a:t>SPI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  <a:p>
            <a:pPr lvl="1"/>
            <a:r>
              <a:rPr lang="cs-CZ" dirty="0" err="1"/>
              <a:t>OneWire</a:t>
            </a:r>
            <a:endParaRPr lang="cs-CZ" dirty="0"/>
          </a:p>
          <a:p>
            <a:pPr lvl="1"/>
            <a:r>
              <a:rPr lang="cs-CZ" dirty="0"/>
              <a:t>UART</a:t>
            </a:r>
          </a:p>
          <a:p>
            <a:r>
              <a:rPr lang="cs-CZ" dirty="0"/>
              <a:t>Využití sběrnic: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  <a:p>
            <a:pPr lvl="1"/>
            <a:r>
              <a:rPr lang="cs-CZ" dirty="0"/>
              <a:t>1Wire Teplotní senzor DHT11</a:t>
            </a:r>
          </a:p>
          <a:p>
            <a:pPr lvl="1"/>
            <a:r>
              <a:rPr lang="cs-CZ" dirty="0"/>
              <a:t>SPI komunikační modul </a:t>
            </a:r>
            <a:r>
              <a:rPr lang="cs-CZ" dirty="0" err="1"/>
              <a:t>nRF</a:t>
            </a:r>
            <a:endParaRPr lang="cs-CZ" dirty="0"/>
          </a:p>
          <a:p>
            <a:pPr lvl="1"/>
            <a:r>
              <a:rPr lang="cs-CZ" dirty="0"/>
              <a:t>UART komunikace s PC / jinou deskou</a:t>
            </a:r>
          </a:p>
          <a:p>
            <a:r>
              <a:rPr lang="cs-CZ" dirty="0"/>
              <a:t>Praktická část - blikání LED diody, tlačítko, potenciometr</a:t>
            </a:r>
          </a:p>
          <a:p>
            <a:r>
              <a:rPr lang="cs-CZ" dirty="0"/>
              <a:t>Arduino knihovny - import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0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AB2F4F5-7BA7-4DFD-96B9-502E0BCE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7B6E05EA-84A0-4D4C-90C5-3238A56C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26" y="0"/>
            <a:ext cx="583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3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65457" y="2111670"/>
            <a:ext cx="4586551" cy="1752599"/>
          </a:xfrm>
        </p:spPr>
        <p:txBody>
          <a:bodyPr/>
          <a:lstStyle/>
          <a:p>
            <a:r>
              <a:rPr lang="cs-CZ" dirty="0"/>
              <a:t>Tlačítko</a:t>
            </a:r>
          </a:p>
        </p:txBody>
      </p:sp>
      <p:pic>
        <p:nvPicPr>
          <p:cNvPr id="5" name="Zástupný symbol pro obsah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99" y="383873"/>
            <a:ext cx="4859924" cy="5848383"/>
          </a:xfrm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Obdélník 5"/>
          <p:cNvSpPr/>
          <p:nvPr/>
        </p:nvSpPr>
        <p:spPr>
          <a:xfrm>
            <a:off x="3085425" y="6232256"/>
            <a:ext cx="6914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http://</a:t>
            </a:r>
            <a:r>
              <a:rPr lang="cs-CZ" dirty="0" err="1"/>
              <a:t>navody.arduino-shop.cz</a:t>
            </a:r>
            <a:r>
              <a:rPr lang="cs-CZ" dirty="0"/>
              <a:t>/</a:t>
            </a:r>
            <a:r>
              <a:rPr lang="cs-CZ" dirty="0" err="1"/>
              <a:t>zaciname</a:t>
            </a:r>
            <a:r>
              <a:rPr lang="cs-CZ" dirty="0"/>
              <a:t>-s-</a:t>
            </a:r>
            <a:r>
              <a:rPr lang="cs-CZ" dirty="0" err="1"/>
              <a:t>arduinem</a:t>
            </a:r>
            <a:r>
              <a:rPr lang="cs-CZ" dirty="0"/>
              <a:t>/</a:t>
            </a:r>
            <a:r>
              <a:rPr lang="cs-CZ" dirty="0" err="1"/>
              <a:t>tlacitko.html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9610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901444" y="50956"/>
            <a:ext cx="4096357" cy="728221"/>
          </a:xfrm>
        </p:spPr>
        <p:txBody>
          <a:bodyPr/>
          <a:lstStyle/>
          <a:p>
            <a:r>
              <a:rPr lang="cs-CZ" dirty="0"/>
              <a:t>Potenciometr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84" y="1364929"/>
            <a:ext cx="5362097" cy="414413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382A852C-DAC2-694E-8FF0-9F2BC078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4" y="1009381"/>
            <a:ext cx="52768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0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AB2F4F5-7BA7-4DFD-96B9-502E0BCE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EA91F642-7918-4300-8C0B-890A6231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26" y="0"/>
            <a:ext cx="583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66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08898" y="2590015"/>
            <a:ext cx="4200052" cy="1359816"/>
          </a:xfrm>
        </p:spPr>
        <p:txBody>
          <a:bodyPr/>
          <a:lstStyle/>
          <a:p>
            <a:r>
              <a:rPr lang="cs-CZ" dirty="0"/>
              <a:t>Potenciometr</a:t>
            </a:r>
          </a:p>
        </p:txBody>
      </p:sp>
      <p:sp>
        <p:nvSpPr>
          <p:cNvPr id="5" name="Obdélník 4"/>
          <p:cNvSpPr/>
          <p:nvPr/>
        </p:nvSpPr>
        <p:spPr>
          <a:xfrm>
            <a:off x="2975196" y="6232256"/>
            <a:ext cx="7036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http://</a:t>
            </a:r>
            <a:r>
              <a:rPr lang="cs-CZ" dirty="0" err="1"/>
              <a:t>navody.arduino-shop.cz</a:t>
            </a:r>
            <a:r>
              <a:rPr lang="cs-CZ" dirty="0"/>
              <a:t>/</a:t>
            </a:r>
            <a:r>
              <a:rPr lang="cs-CZ" dirty="0" err="1"/>
              <a:t>zaciname</a:t>
            </a:r>
            <a:r>
              <a:rPr lang="cs-CZ" dirty="0"/>
              <a:t>-s-</a:t>
            </a:r>
            <a:r>
              <a:rPr lang="cs-CZ" dirty="0" err="1"/>
              <a:t>arduinem</a:t>
            </a:r>
            <a:r>
              <a:rPr lang="cs-CZ" dirty="0"/>
              <a:t>/</a:t>
            </a:r>
            <a:r>
              <a:rPr lang="cs-CZ" dirty="0" err="1"/>
              <a:t>potenciometr.html</a:t>
            </a:r>
            <a:endParaRPr lang="cs-CZ" dirty="0"/>
          </a:p>
        </p:txBody>
      </p:sp>
      <p:pic>
        <p:nvPicPr>
          <p:cNvPr id="15" name="Zástupný symbol pro obsah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31" y="216031"/>
            <a:ext cx="6212192" cy="6016225"/>
          </a:xfrm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522510"/>
            <a:ext cx="10018713" cy="1752599"/>
          </a:xfrm>
        </p:spPr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658579"/>
            <a:ext cx="10018713" cy="4572000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Rozšiřovací sběrnice:</a:t>
            </a:r>
          </a:p>
          <a:p>
            <a:pPr lvl="1"/>
            <a:r>
              <a:rPr lang="cs-CZ" dirty="0"/>
              <a:t>SPI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  <a:p>
            <a:pPr lvl="1"/>
            <a:r>
              <a:rPr lang="cs-CZ" dirty="0" err="1"/>
              <a:t>OneWire</a:t>
            </a:r>
            <a:endParaRPr lang="cs-CZ" dirty="0"/>
          </a:p>
          <a:p>
            <a:pPr lvl="1"/>
            <a:r>
              <a:rPr lang="cs-CZ" dirty="0"/>
              <a:t>UART</a:t>
            </a:r>
          </a:p>
          <a:p>
            <a:r>
              <a:rPr lang="cs-CZ" dirty="0"/>
              <a:t>Využití sběrnic: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  <a:p>
            <a:pPr lvl="1"/>
            <a:r>
              <a:rPr lang="cs-CZ" dirty="0"/>
              <a:t>1Wire Teplotní senzor DHT11</a:t>
            </a:r>
          </a:p>
          <a:p>
            <a:pPr lvl="1"/>
            <a:r>
              <a:rPr lang="cs-CZ" dirty="0"/>
              <a:t>SPI komunikační modul </a:t>
            </a:r>
            <a:r>
              <a:rPr lang="cs-CZ" dirty="0" err="1"/>
              <a:t>nRF</a:t>
            </a:r>
            <a:endParaRPr lang="cs-CZ" dirty="0"/>
          </a:p>
          <a:p>
            <a:pPr lvl="1"/>
            <a:r>
              <a:rPr lang="cs-CZ" dirty="0"/>
              <a:t>UART komunikace s PC / jinou deskou</a:t>
            </a:r>
          </a:p>
          <a:p>
            <a:r>
              <a:rPr lang="cs-CZ" dirty="0"/>
              <a:t>Praktická část - blikání LED diody, tlačítko, potenciometr</a:t>
            </a:r>
          </a:p>
          <a:p>
            <a:r>
              <a:rPr lang="cs-CZ" b="1" dirty="0"/>
              <a:t>Arduino knihovny - import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30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752599"/>
          </a:xfrm>
        </p:spPr>
        <p:txBody>
          <a:bodyPr/>
          <a:lstStyle/>
          <a:p>
            <a:r>
              <a:rPr lang="cs-CZ" dirty="0"/>
              <a:t>Arduino knihovny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AD9AF2C-E0DE-4544-BE86-12C8D7EA8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Sdružují více souborů se zdrojovými kódy pro jednodušší programování</a:t>
            </a:r>
          </a:p>
          <a:p>
            <a:r>
              <a:rPr lang="cs-CZ" dirty="0"/>
              <a:t>Na Internetu lze stáhnout již hotové knihovny pro různé moduly apod.</a:t>
            </a:r>
          </a:p>
          <a:p>
            <a:r>
              <a:rPr lang="cs-CZ" dirty="0"/>
              <a:t>Knihovny obsahují často také ukázkové příklady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EF2752E4-E7D5-E142-88BE-926C846F9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8336" y="685800"/>
            <a:ext cx="4013520" cy="556260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3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Děkujeme za pozornost!</a:t>
            </a:r>
          </a:p>
        </p:txBody>
      </p:sp>
      <p:sp>
        <p:nvSpPr>
          <p:cNvPr id="6" name="Zástupný symbol pro tex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@</a:t>
            </a:r>
            <a:r>
              <a:rPr lang="cs-CZ" dirty="0" err="1"/>
              <a:t>FabLab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3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522510"/>
            <a:ext cx="10018713" cy="1752599"/>
          </a:xfrm>
        </p:spPr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658579"/>
            <a:ext cx="10018713" cy="4572000"/>
          </a:xfrm>
        </p:spPr>
        <p:txBody>
          <a:bodyPr>
            <a:normAutofit fontScale="85000" lnSpcReduction="20000"/>
          </a:bodyPr>
          <a:lstStyle/>
          <a:p>
            <a:r>
              <a:rPr lang="cs-CZ" b="1" dirty="0"/>
              <a:t>Rozšiřovací sběrnice:</a:t>
            </a:r>
          </a:p>
          <a:p>
            <a:pPr lvl="1"/>
            <a:r>
              <a:rPr lang="cs-CZ" dirty="0"/>
              <a:t>SPI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  <a:p>
            <a:pPr lvl="1"/>
            <a:r>
              <a:rPr lang="cs-CZ" dirty="0" err="1"/>
              <a:t>OneWire</a:t>
            </a:r>
            <a:endParaRPr lang="cs-CZ" dirty="0"/>
          </a:p>
          <a:p>
            <a:pPr lvl="1"/>
            <a:r>
              <a:rPr lang="cs-CZ" dirty="0"/>
              <a:t>UART</a:t>
            </a:r>
          </a:p>
          <a:p>
            <a:r>
              <a:rPr lang="cs-CZ" dirty="0"/>
              <a:t>Využití sběrnic: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  <a:p>
            <a:pPr lvl="1"/>
            <a:r>
              <a:rPr lang="cs-CZ" dirty="0"/>
              <a:t>1Wire Teplotní senzor DHT11</a:t>
            </a:r>
          </a:p>
          <a:p>
            <a:pPr lvl="1"/>
            <a:r>
              <a:rPr lang="cs-CZ" dirty="0"/>
              <a:t>SPI komunikační modul </a:t>
            </a:r>
            <a:r>
              <a:rPr lang="cs-CZ" dirty="0" err="1"/>
              <a:t>nRF</a:t>
            </a:r>
            <a:endParaRPr lang="cs-CZ" dirty="0"/>
          </a:p>
          <a:p>
            <a:pPr lvl="1"/>
            <a:r>
              <a:rPr lang="cs-CZ" dirty="0"/>
              <a:t>UART komunikace s PC / jinou deskou</a:t>
            </a:r>
          </a:p>
          <a:p>
            <a:r>
              <a:rPr lang="cs-CZ" dirty="0"/>
              <a:t>Praktická část - blikání LED diody, tlačítko, potenciometr</a:t>
            </a:r>
          </a:p>
          <a:p>
            <a:r>
              <a:rPr lang="cs-CZ" dirty="0"/>
              <a:t>Arduino knihovny - import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7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9EB66A-6352-E142-BB2C-85C92B63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039091"/>
          </a:xfrm>
        </p:spPr>
        <p:txBody>
          <a:bodyPr/>
          <a:lstStyle/>
          <a:p>
            <a:r>
              <a:rPr lang="cs-CZ" dirty="0"/>
              <a:t>SPI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3806B526-31ED-3247-82ED-64C0A6B5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1724891"/>
            <a:ext cx="4895056" cy="3837708"/>
          </a:xfrm>
        </p:spPr>
        <p:txBody>
          <a:bodyPr/>
          <a:lstStyle/>
          <a:p>
            <a:r>
              <a:rPr lang="cs-CZ" dirty="0"/>
              <a:t>Rychlost až 70 MHz (běžně 10 MHz)</a:t>
            </a:r>
          </a:p>
          <a:p>
            <a:r>
              <a:rPr lang="cs-CZ" dirty="0"/>
              <a:t>Využití čtyř vodičů pro komunikaci (jeden </a:t>
            </a:r>
            <a:r>
              <a:rPr lang="cs-CZ" dirty="0" err="1"/>
              <a:t>clock</a:t>
            </a:r>
            <a:r>
              <a:rPr lang="cs-CZ" dirty="0"/>
              <a:t>, dva datové a jeden </a:t>
            </a:r>
            <a:r>
              <a:rPr lang="cs-CZ" dirty="0" err="1"/>
              <a:t>enable</a:t>
            </a:r>
            <a:r>
              <a:rPr lang="cs-CZ" dirty="0"/>
              <a:t>)</a:t>
            </a:r>
          </a:p>
          <a:p>
            <a:r>
              <a:rPr lang="cs-CZ" dirty="0"/>
              <a:t>Jednosměrné využití portů</a:t>
            </a:r>
          </a:p>
          <a:p>
            <a:r>
              <a:rPr lang="cs-CZ" dirty="0"/>
              <a:t>Základní komunikace je vždy master a jeden </a:t>
            </a:r>
            <a:r>
              <a:rPr lang="cs-CZ" dirty="0" err="1"/>
              <a:t>slave</a:t>
            </a:r>
            <a:r>
              <a:rPr lang="cs-CZ" dirty="0"/>
              <a:t>, volba </a:t>
            </a:r>
            <a:r>
              <a:rPr lang="cs-CZ" dirty="0" err="1"/>
              <a:t>slave</a:t>
            </a:r>
            <a:r>
              <a:rPr lang="cs-CZ" dirty="0"/>
              <a:t> pomocí SS (CS – </a:t>
            </a:r>
            <a:r>
              <a:rPr lang="cs-CZ" dirty="0" err="1"/>
              <a:t>Chip</a:t>
            </a:r>
            <a:r>
              <a:rPr lang="cs-CZ" dirty="0"/>
              <a:t> </a:t>
            </a:r>
            <a:r>
              <a:rPr lang="cs-CZ" dirty="0" err="1"/>
              <a:t>Select</a:t>
            </a:r>
            <a:r>
              <a:rPr lang="cs-CZ" dirty="0"/>
              <a:t>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182B836-CF2F-6E4A-87D9-7A88B917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Zástupný symbol pro obsah 10">
            <a:extLst>
              <a:ext uri="{FF2B5EF4-FFF2-40B4-BE49-F238E27FC236}">
                <a16:creationId xmlns:a16="http://schemas.microsoft.com/office/drawing/2014/main" id="{8EA0EB6E-A6E6-8D48-B2AA-CDFF555B4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0907" y="1205345"/>
            <a:ext cx="5811093" cy="4677930"/>
          </a:xfrm>
        </p:spPr>
      </p:pic>
    </p:spTree>
    <p:extLst>
      <p:ext uri="{BB962C8B-B14F-4D97-AF65-F5344CB8AC3E}">
        <p14:creationId xmlns:p14="http://schemas.microsoft.com/office/powerpoint/2010/main" val="427552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9EB66A-6352-E142-BB2C-85C92B63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039091"/>
          </a:xfrm>
        </p:spPr>
        <p:txBody>
          <a:bodyPr/>
          <a:lstStyle/>
          <a:p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3806B526-31ED-3247-82ED-64C0A6B5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1724891"/>
            <a:ext cx="5456816" cy="2680854"/>
          </a:xfrm>
        </p:spPr>
        <p:txBody>
          <a:bodyPr/>
          <a:lstStyle/>
          <a:p>
            <a:r>
              <a:rPr lang="cs-CZ" dirty="0"/>
              <a:t>Rychlost maximálně 3,4 MHz</a:t>
            </a:r>
          </a:p>
          <a:p>
            <a:r>
              <a:rPr lang="cs-CZ" dirty="0"/>
              <a:t>Využití dvou vodičů pro komunikaci – </a:t>
            </a:r>
            <a:r>
              <a:rPr lang="cs-CZ" dirty="0" err="1"/>
              <a:t>clock</a:t>
            </a:r>
            <a:r>
              <a:rPr lang="cs-CZ" dirty="0"/>
              <a:t> a data</a:t>
            </a:r>
          </a:p>
          <a:p>
            <a:r>
              <a:rPr lang="cs-CZ" dirty="0"/>
              <a:t>Obousměrné využití datového vodiče</a:t>
            </a:r>
          </a:p>
          <a:p>
            <a:r>
              <a:rPr lang="cs-CZ" dirty="0"/>
              <a:t>Každý Slave má svoji danou adresu, takže není potřeba CS vodič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182B836-CF2F-6E4A-87D9-7A88B917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5791A50-6D57-8946-96F5-7B31A496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97" y="3950566"/>
            <a:ext cx="5647526" cy="19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5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9EB66A-6352-E142-BB2C-85C92B63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039091"/>
          </a:xfrm>
        </p:spPr>
        <p:txBody>
          <a:bodyPr/>
          <a:lstStyle/>
          <a:p>
            <a:r>
              <a:rPr lang="cs-CZ" dirty="0" err="1"/>
              <a:t>OneWire</a:t>
            </a:r>
            <a:endParaRPr lang="cs-CZ" dirty="0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3806B526-31ED-3247-82ED-64C0A6B5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1724891"/>
            <a:ext cx="5456816" cy="2680854"/>
          </a:xfrm>
        </p:spPr>
        <p:txBody>
          <a:bodyPr/>
          <a:lstStyle/>
          <a:p>
            <a:r>
              <a:rPr lang="cs-CZ" dirty="0"/>
              <a:t>Malá rychlost 16 </a:t>
            </a:r>
            <a:r>
              <a:rPr lang="cs-CZ" dirty="0" err="1"/>
              <a:t>kbps</a:t>
            </a:r>
            <a:endParaRPr lang="cs-CZ" dirty="0"/>
          </a:p>
          <a:p>
            <a:r>
              <a:rPr lang="cs-CZ" dirty="0"/>
              <a:t>Podpora u zařízení od Texas Instruments a Maxim</a:t>
            </a:r>
          </a:p>
          <a:p>
            <a:r>
              <a:rPr lang="cs-CZ" dirty="0"/>
              <a:t>Využití jednoho datového vodiče pro komunikaci </a:t>
            </a:r>
            <a:br>
              <a:rPr lang="cs-CZ" dirty="0"/>
            </a:br>
            <a:r>
              <a:rPr lang="cs-CZ" dirty="0"/>
              <a:t>+ zem</a:t>
            </a:r>
          </a:p>
          <a:p>
            <a:r>
              <a:rPr lang="cs-CZ" dirty="0"/>
              <a:t>Každý Slave má svoje unikátní ID, takže není potřeba CS vodič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182B836-CF2F-6E4A-87D9-7A88B917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VÃ½sledek obrÃ¡zku pro oneWire">
            <a:extLst>
              <a:ext uri="{FF2B5EF4-FFF2-40B4-BE49-F238E27FC236}">
                <a16:creationId xmlns:a16="http://schemas.microsoft.com/office/drawing/2014/main" id="{35CEAA73-60BC-4848-8FFF-668FCB13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64" y="3873500"/>
            <a:ext cx="45243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59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9EB66A-6352-E142-BB2C-85C92B63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039091"/>
          </a:xfrm>
        </p:spPr>
        <p:txBody>
          <a:bodyPr/>
          <a:lstStyle/>
          <a:p>
            <a:r>
              <a:rPr lang="cs-CZ" dirty="0"/>
              <a:t>UART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3806B526-31ED-3247-82ED-64C0A6B5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1" y="1724891"/>
            <a:ext cx="5456816" cy="3906982"/>
          </a:xfrm>
        </p:spPr>
        <p:txBody>
          <a:bodyPr/>
          <a:lstStyle/>
          <a:p>
            <a:r>
              <a:rPr lang="cs-CZ" dirty="0"/>
              <a:t>Sériová linka s úrovněmi 5V / 3V3 podle použité desky</a:t>
            </a:r>
          </a:p>
          <a:p>
            <a:r>
              <a:rPr lang="cs-CZ" dirty="0"/>
              <a:t>Rychlost nastavitelná až do 2 Mbps, u Arduina obvykle používáme rychlosti 9600 – 115200 </a:t>
            </a:r>
            <a:r>
              <a:rPr lang="cs-CZ" dirty="0" err="1"/>
              <a:t>kbps</a:t>
            </a:r>
            <a:endParaRPr lang="cs-CZ" dirty="0"/>
          </a:p>
          <a:p>
            <a:r>
              <a:rPr lang="cs-CZ" dirty="0"/>
              <a:t>Využití dvou vodičů pro komunikaci – RX a TX</a:t>
            </a:r>
          </a:p>
          <a:p>
            <a:r>
              <a:rPr lang="cs-CZ" dirty="0"/>
              <a:t>Jednosměrné využití datových vodičů</a:t>
            </a:r>
          </a:p>
          <a:p>
            <a:r>
              <a:rPr lang="cs-CZ" dirty="0"/>
              <a:t>Pro pokročilejší zapojení lze využít i dalších vodičů jako CTS (</a:t>
            </a:r>
            <a:r>
              <a:rPr lang="cs-CZ" dirty="0" err="1"/>
              <a:t>Clear</a:t>
            </a:r>
            <a:r>
              <a:rPr lang="cs-CZ" dirty="0"/>
              <a:t> to </a:t>
            </a:r>
            <a:r>
              <a:rPr lang="cs-CZ" dirty="0" err="1"/>
              <a:t>send</a:t>
            </a:r>
            <a:r>
              <a:rPr lang="cs-CZ" dirty="0"/>
              <a:t>) nebo DTR (Data Terminal </a:t>
            </a:r>
            <a:r>
              <a:rPr lang="cs-CZ" dirty="0" err="1"/>
              <a:t>Ready</a:t>
            </a:r>
            <a:r>
              <a:rPr lang="cs-CZ" dirty="0"/>
              <a:t>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182B836-CF2F-6E4A-87D9-7A88B917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1BBB791-78E5-464E-9F05-1B3697508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" r="6221"/>
          <a:stretch/>
        </p:blipFill>
        <p:spPr>
          <a:xfrm>
            <a:off x="6650299" y="2212758"/>
            <a:ext cx="4852724" cy="29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4311" y="522510"/>
            <a:ext cx="10018713" cy="1752599"/>
          </a:xfrm>
        </p:spPr>
        <p:txBody>
          <a:bodyPr/>
          <a:lstStyle/>
          <a:p>
            <a:r>
              <a:rPr lang="cs-CZ" dirty="0"/>
              <a:t>Arduino Workshop 2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484310" y="1658579"/>
            <a:ext cx="10018713" cy="4572000"/>
          </a:xfrm>
        </p:spPr>
        <p:txBody>
          <a:bodyPr>
            <a:normAutofit fontScale="85000" lnSpcReduction="20000"/>
          </a:bodyPr>
          <a:lstStyle/>
          <a:p>
            <a:r>
              <a:rPr lang="cs-CZ" dirty="0"/>
              <a:t>Rozšiřovací sběrnice:</a:t>
            </a:r>
          </a:p>
          <a:p>
            <a:pPr lvl="1"/>
            <a:r>
              <a:rPr lang="cs-CZ" dirty="0"/>
              <a:t>SPI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</a:t>
            </a:r>
          </a:p>
          <a:p>
            <a:pPr lvl="1"/>
            <a:r>
              <a:rPr lang="cs-CZ" dirty="0" err="1"/>
              <a:t>OneWire</a:t>
            </a:r>
            <a:endParaRPr lang="cs-CZ" dirty="0"/>
          </a:p>
          <a:p>
            <a:pPr lvl="1"/>
            <a:r>
              <a:rPr lang="cs-CZ" dirty="0"/>
              <a:t>UART</a:t>
            </a:r>
          </a:p>
          <a:p>
            <a:r>
              <a:rPr lang="cs-CZ" b="1" dirty="0"/>
              <a:t>Využití sběrnic: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</a:t>
            </a:r>
          </a:p>
          <a:p>
            <a:pPr lvl="1"/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Teplotní senzor Bosch BME280</a:t>
            </a:r>
          </a:p>
          <a:p>
            <a:pPr lvl="1"/>
            <a:r>
              <a:rPr lang="cs-CZ" dirty="0"/>
              <a:t>1Wire Teplotní senzor DHT11</a:t>
            </a:r>
          </a:p>
          <a:p>
            <a:pPr lvl="1"/>
            <a:r>
              <a:rPr lang="cs-CZ" dirty="0"/>
              <a:t>SPI komunikační modul </a:t>
            </a:r>
            <a:r>
              <a:rPr lang="cs-CZ" dirty="0" err="1"/>
              <a:t>nRF</a:t>
            </a:r>
            <a:endParaRPr lang="cs-CZ" dirty="0"/>
          </a:p>
          <a:p>
            <a:pPr lvl="1"/>
            <a:r>
              <a:rPr lang="cs-CZ" dirty="0"/>
              <a:t>UART komunikace s PC / jinou deskou</a:t>
            </a:r>
          </a:p>
          <a:p>
            <a:r>
              <a:rPr lang="cs-CZ" dirty="0"/>
              <a:t>Praktická část - blikání LED diody, tlačítko, potenciometr</a:t>
            </a:r>
          </a:p>
          <a:p>
            <a:r>
              <a:rPr lang="cs-CZ" dirty="0"/>
              <a:t>Arduino knihovny - import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80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86B74C4-4F74-E04E-9125-D379659E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895056" cy="1752599"/>
          </a:xfrm>
        </p:spPr>
        <p:txBody>
          <a:bodyPr/>
          <a:lstStyle/>
          <a:p>
            <a:r>
              <a:rPr lang="cs-CZ" dirty="0"/>
              <a:t>I</a:t>
            </a:r>
            <a:r>
              <a:rPr lang="cs-CZ" baseline="30000" dirty="0"/>
              <a:t>2</a:t>
            </a:r>
            <a:r>
              <a:rPr lang="cs-CZ" dirty="0"/>
              <a:t>C OLED displej 0,96“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D26592-525C-1A41-BAB5-68321779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Obrázek 1">
            <a:extLst>
              <a:ext uri="{FF2B5EF4-FFF2-40B4-BE49-F238E27FC236}">
                <a16:creationId xmlns:a16="http://schemas.microsoft.com/office/drawing/2014/main" id="{4CB215F3-F11F-464B-8791-78B0E070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56" y="279399"/>
            <a:ext cx="3771900" cy="2565400"/>
          </a:xfrm>
          <a:prstGeom prst="rect">
            <a:avLst/>
          </a:prstGeom>
        </p:spPr>
      </p:pic>
      <p:sp>
        <p:nvSpPr>
          <p:cNvPr id="9" name="Obdélník 8">
            <a:extLst>
              <a:ext uri="{FF2B5EF4-FFF2-40B4-BE49-F238E27FC236}">
                <a16:creationId xmlns:a16="http://schemas.microsoft.com/office/drawing/2014/main" id="{E4382ED9-6E2B-A64A-8E2E-29AAC65EAF8A}"/>
              </a:ext>
            </a:extLst>
          </p:cNvPr>
          <p:cNvSpPr/>
          <p:nvPr/>
        </p:nvSpPr>
        <p:spPr>
          <a:xfrm>
            <a:off x="2785756" y="6488668"/>
            <a:ext cx="816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http://</a:t>
            </a:r>
            <a:r>
              <a:rPr lang="cs-CZ" dirty="0" err="1"/>
              <a:t>navody.arduino-shop.cz</a:t>
            </a:r>
            <a:r>
              <a:rPr lang="cs-CZ" dirty="0"/>
              <a:t>/</a:t>
            </a:r>
            <a:r>
              <a:rPr lang="cs-CZ" dirty="0" err="1"/>
              <a:t>navody</a:t>
            </a:r>
            <a:r>
              <a:rPr lang="cs-CZ" dirty="0"/>
              <a:t>-k-</a:t>
            </a:r>
            <a:r>
              <a:rPr lang="cs-CZ" dirty="0" err="1"/>
              <a:t>produktum</a:t>
            </a:r>
            <a:r>
              <a:rPr lang="cs-CZ" dirty="0"/>
              <a:t>/oled-displej-ssd1306.html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B6379F31-D8C7-DF40-9EB3-931C6CF9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56" y="2844799"/>
            <a:ext cx="7620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0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a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Paralaxa</Template>
  <TotalTime>140</TotalTime>
  <Words>615</Words>
  <Application>Microsoft Office PowerPoint</Application>
  <PresentationFormat>Širokoúhlá obrazovka</PresentationFormat>
  <Paragraphs>160</Paragraphs>
  <Slides>27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2" baseType="lpstr">
      <vt:lpstr>Arial</vt:lpstr>
      <vt:lpstr>Calibri</vt:lpstr>
      <vt:lpstr>Corbel</vt:lpstr>
      <vt:lpstr>Mangal</vt:lpstr>
      <vt:lpstr>Paralaxa</vt:lpstr>
      <vt:lpstr>Arduino Workshop 2</vt:lpstr>
      <vt:lpstr>Arduino Workshop 2</vt:lpstr>
      <vt:lpstr>Arduino Workshop 2</vt:lpstr>
      <vt:lpstr>SPI</vt:lpstr>
      <vt:lpstr>I2C</vt:lpstr>
      <vt:lpstr>OneWire</vt:lpstr>
      <vt:lpstr>UART</vt:lpstr>
      <vt:lpstr>Arduino Workshop 2</vt:lpstr>
      <vt:lpstr>I2C OLED displej 0,96“</vt:lpstr>
      <vt:lpstr>I2C Teplotní senzor Bosch BME280</vt:lpstr>
      <vt:lpstr>Teplotní senzor DHT11</vt:lpstr>
      <vt:lpstr>SPI komunikační modul nRF24L01</vt:lpstr>
      <vt:lpstr>UART komunikace</vt:lpstr>
      <vt:lpstr>Arduino Workshop 2</vt:lpstr>
      <vt:lpstr>Použití nepájivého kontaktního pole</vt:lpstr>
      <vt:lpstr>První program – blikání LED diody</vt:lpstr>
      <vt:lpstr>Prezentace aplikace PowerPoint</vt:lpstr>
      <vt:lpstr>První program – blikání LED diody</vt:lpstr>
      <vt:lpstr>Tlačítko</vt:lpstr>
      <vt:lpstr>Prezentace aplikace PowerPoint</vt:lpstr>
      <vt:lpstr>Tlačítko</vt:lpstr>
      <vt:lpstr>Potenciometr</vt:lpstr>
      <vt:lpstr>Prezentace aplikace PowerPoint</vt:lpstr>
      <vt:lpstr>Potenciometr</vt:lpstr>
      <vt:lpstr>Arduino Workshop 2</vt:lpstr>
      <vt:lpstr>Arduino knihovny</vt:lpstr>
      <vt:lpstr>Děkujeme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Microsoft Office</dc:creator>
  <cp:lastModifiedBy>Lubos</cp:lastModifiedBy>
  <cp:revision>21</cp:revision>
  <dcterms:created xsi:type="dcterms:W3CDTF">2017-10-23T19:43:12Z</dcterms:created>
  <dcterms:modified xsi:type="dcterms:W3CDTF">2018-04-10T20:45:04Z</dcterms:modified>
</cp:coreProperties>
</file>